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82" r:id="rId2"/>
    <p:sldId id="272" r:id="rId3"/>
    <p:sldId id="273" r:id="rId4"/>
    <p:sldId id="281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510"/>
    <a:srgbClr val="F2240E"/>
    <a:srgbClr val="FFFFCC"/>
    <a:srgbClr val="336699"/>
    <a:srgbClr val="9900CC"/>
    <a:srgbClr val="33CC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.wmf"/><Relationship Id="rId7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12.wmf"/><Relationship Id="rId21" Type="http://schemas.openxmlformats.org/officeDocument/2006/relationships/image" Target="../media/image30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20" Type="http://schemas.openxmlformats.org/officeDocument/2006/relationships/image" Target="../media/image29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19" Type="http://schemas.openxmlformats.org/officeDocument/2006/relationships/image" Target="../media/image28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Relationship Id="rId22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4018268-981A-4A37-835B-930E39857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6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3B9AD-AD6B-4202-A373-D790916D1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A91D-EFC5-44CB-810C-4553DAFC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D86F-F5C4-4F92-914D-C015EF33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C0B4-23D9-40D2-B56D-A0337D3FF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F7169-D1B4-49EE-B415-0B7EF5AA7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D729-72C0-40B7-AADD-E41F5A6DF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2BC68-4510-4021-8FC4-25D61A13E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6A9C0-AEA8-4CE7-8286-18A02B3FC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3390-81E7-4996-B538-0E8378EF0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840F5-9388-4A90-B702-66833660A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4E405-3CFE-4CAF-867E-B1D4D7C0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56A333E3-443B-4916-B104-A0D1637A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25.wmf"/><Relationship Id="rId42" Type="http://schemas.openxmlformats.org/officeDocument/2006/relationships/image" Target="../media/image29.wm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37" Type="http://schemas.openxmlformats.org/officeDocument/2006/relationships/oleObject" Target="../embeddings/oleObject34.bin"/><Relationship Id="rId40" Type="http://schemas.openxmlformats.org/officeDocument/2006/relationships/image" Target="../media/image28.wmf"/><Relationship Id="rId45" Type="http://schemas.openxmlformats.org/officeDocument/2006/relationships/oleObject" Target="../embeddings/oleObject38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2.wmf"/><Relationship Id="rId36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4" Type="http://schemas.openxmlformats.org/officeDocument/2006/relationships/image" Target="../media/image30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3.wmf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37.bin"/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27.wmf"/><Relationship Id="rId46" Type="http://schemas.openxmlformats.org/officeDocument/2006/relationships/image" Target="../media/image31.wmf"/><Relationship Id="rId20" Type="http://schemas.openxmlformats.org/officeDocument/2006/relationships/image" Target="../media/image18.wmf"/><Relationship Id="rId41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352800" y="1143000"/>
            <a:ext cx="15240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2057400" y="1752600"/>
            <a:ext cx="42672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 TRA BÀI CŨ</a:t>
            </a:r>
            <a:endParaRPr lang="en-US" sz="36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838200" y="2590800"/>
            <a:ext cx="67818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lớn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1.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Giải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thích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vì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sao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685800" y="3459163"/>
            <a:ext cx="7239000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bé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1.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Giải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thích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vì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sao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66294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 hai phân số bằng 1. Giải thích vì sao?</a:t>
            </a:r>
          </a:p>
        </p:txBody>
      </p:sp>
    </p:spTree>
    <p:extLst>
      <p:ext uri="{BB962C8B-B14F-4D97-AF65-F5344CB8AC3E}">
        <p14:creationId xmlns:p14="http://schemas.microsoft.com/office/powerpoint/2010/main" val="37688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81000" y="3733800"/>
            <a:ext cx="5257800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nhau và tô màu 6 phần , tức là tô màu 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giấy.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3505200"/>
            <a:ext cx="7924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Ta thấy :  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bằng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giấy.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762000" y="5334000"/>
            <a:ext cx="28956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vậy: 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838200" y="6019800"/>
            <a:ext cx="28956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Nhận xét: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0" y="-230188"/>
            <a:ext cx="18415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04800" y="1371600"/>
            <a:ext cx="4724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hai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nh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nhau.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0" y="3505200"/>
            <a:ext cx="6019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0" y="-230188"/>
            <a:ext cx="18415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76200" y="4953000"/>
            <a:ext cx="5105400" cy="685800"/>
            <a:chOff x="0" y="3120"/>
            <a:chExt cx="3216" cy="432"/>
          </a:xfrm>
        </p:grpSpPr>
        <p:sp>
          <p:nvSpPr>
            <p:cNvPr id="51240" name="Text Box 40"/>
            <p:cNvSpPr txBox="1">
              <a:spLocks noChangeArrowheads="1"/>
            </p:cNvSpPr>
            <p:nvPr/>
          </p:nvSpPr>
          <p:spPr bwMode="auto">
            <a:xfrm>
              <a:off x="0" y="3168"/>
              <a:ext cx="3216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Ta thấy:     b</a:t>
              </a:r>
              <a:r>
                <a:rPr lang="vi-VN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 bằng     b</a:t>
              </a:r>
              <a:r>
                <a:rPr lang="vi-VN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giấy.</a:t>
              </a:r>
            </a:p>
          </p:txBody>
        </p:sp>
        <p:graphicFrame>
          <p:nvGraphicFramePr>
            <p:cNvPr id="1032" name="Object 51"/>
            <p:cNvGraphicFramePr>
              <a:graphicFrameLocks noChangeAspect="1"/>
            </p:cNvGraphicFramePr>
            <p:nvPr/>
          </p:nvGraphicFramePr>
          <p:xfrm>
            <a:off x="576" y="3120"/>
            <a:ext cx="175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3" imgW="152334" imgH="393529" progId="Equation.3">
                    <p:embed/>
                  </p:oleObj>
                </mc:Choice>
                <mc:Fallback>
                  <p:oleObj name="Equation" r:id="rId3" imgW="152334" imgH="393529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120"/>
                          <a:ext cx="175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52"/>
            <p:cNvGraphicFramePr>
              <a:graphicFrameLocks noChangeAspect="1"/>
            </p:cNvGraphicFramePr>
            <p:nvPr/>
          </p:nvGraphicFramePr>
          <p:xfrm>
            <a:off x="1728" y="3120"/>
            <a:ext cx="16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5" imgW="152334" imgH="393529" progId="Equation.3">
                    <p:embed/>
                  </p:oleObj>
                </mc:Choice>
                <mc:Fallback>
                  <p:oleObj name="Equation" r:id="rId5" imgW="152334" imgH="393529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120"/>
                          <a:ext cx="168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82" name="Object 82"/>
          <p:cNvGraphicFramePr>
            <a:graphicFrameLocks noChangeAspect="1"/>
          </p:cNvGraphicFramePr>
          <p:nvPr/>
        </p:nvGraphicFramePr>
        <p:xfrm>
          <a:off x="6858000" y="5029200"/>
          <a:ext cx="26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29200"/>
                        <a:ext cx="266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23825" y="1905000"/>
            <a:ext cx="5133975" cy="708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nhất thành 4 phần bằng nhau  </a:t>
            </a:r>
          </a:p>
        </p:txBody>
      </p:sp>
      <p:sp>
        <p:nvSpPr>
          <p:cNvPr id="51289" name="Rectangle 89"/>
          <p:cNvSpPr>
            <a:spLocks noChangeArrowheads="1"/>
          </p:cNvSpPr>
          <p:nvPr/>
        </p:nvSpPr>
        <p:spPr bwMode="auto">
          <a:xfrm>
            <a:off x="5486400" y="2362200"/>
            <a:ext cx="304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90" name="Rectangle 90"/>
          <p:cNvSpPr>
            <a:spLocks noChangeArrowheads="1"/>
          </p:cNvSpPr>
          <p:nvPr/>
        </p:nvSpPr>
        <p:spPr bwMode="auto">
          <a:xfrm>
            <a:off x="5486400" y="3886200"/>
            <a:ext cx="304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486400" y="1752600"/>
            <a:ext cx="3048000" cy="762000"/>
            <a:chOff x="3552" y="1392"/>
            <a:chExt cx="1920" cy="480"/>
          </a:xfrm>
        </p:grpSpPr>
        <p:sp>
          <p:nvSpPr>
            <p:cNvPr id="51292" name="Rectangle 92"/>
            <p:cNvSpPr>
              <a:spLocks noChangeArrowheads="1"/>
            </p:cNvSpPr>
            <p:nvPr/>
          </p:nvSpPr>
          <p:spPr bwMode="auto">
            <a:xfrm>
              <a:off x="499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3" name="Rectangle 93"/>
            <p:cNvSpPr>
              <a:spLocks noChangeArrowheads="1"/>
            </p:cNvSpPr>
            <p:nvPr/>
          </p:nvSpPr>
          <p:spPr bwMode="auto">
            <a:xfrm>
              <a:off x="4032" y="1392"/>
              <a:ext cx="96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4" name="Rectangle 94"/>
            <p:cNvSpPr>
              <a:spLocks noChangeArrowheads="1"/>
            </p:cNvSpPr>
            <p:nvPr/>
          </p:nvSpPr>
          <p:spPr bwMode="auto">
            <a:xfrm>
              <a:off x="355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5" name="Rectangle 95"/>
            <p:cNvSpPr>
              <a:spLocks noChangeArrowheads="1"/>
            </p:cNvSpPr>
            <p:nvPr/>
          </p:nvSpPr>
          <p:spPr bwMode="auto">
            <a:xfrm>
              <a:off x="403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123825" y="1905000"/>
            <a:ext cx="5133975" cy="708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nhất thành 4 phần bằng nhau và tô màu 3 phần,  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52400" y="3489325"/>
            <a:ext cx="4876800" cy="708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nhau</a:t>
            </a:r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304800" y="1752600"/>
            <a:ext cx="4495800" cy="1447800"/>
            <a:chOff x="192" y="1104"/>
            <a:chExt cx="2832" cy="912"/>
          </a:xfrm>
        </p:grpSpPr>
        <p:sp>
          <p:nvSpPr>
            <p:cNvPr id="51298" name="Text Box 98"/>
            <p:cNvSpPr txBox="1">
              <a:spLocks noChangeArrowheads="1"/>
            </p:cNvSpPr>
            <p:nvPr/>
          </p:nvSpPr>
          <p:spPr bwMode="auto">
            <a:xfrm>
              <a:off x="192" y="1104"/>
              <a:ext cx="2832" cy="73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endPara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 algn="just"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           tức là tô màu      b</a:t>
              </a:r>
              <a:r>
                <a:rPr lang="vi-VN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giấy.  </a:t>
              </a:r>
            </a:p>
          </p:txBody>
        </p:sp>
        <p:graphicFrame>
          <p:nvGraphicFramePr>
            <p:cNvPr id="1031" name="Object 99"/>
            <p:cNvGraphicFramePr>
              <a:graphicFrameLocks noChangeAspect="1"/>
            </p:cNvGraphicFramePr>
            <p:nvPr/>
          </p:nvGraphicFramePr>
          <p:xfrm>
            <a:off x="576" y="1488"/>
            <a:ext cx="21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8" imgW="152334" imgH="393529" progId="Equation.3">
                    <p:embed/>
                  </p:oleObj>
                </mc:Choice>
                <mc:Fallback>
                  <p:oleObj name="Equation" r:id="rId8" imgW="152334" imgH="393529" progId="Equation.3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488"/>
                          <a:ext cx="212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486400" y="1752600"/>
            <a:ext cx="3048000" cy="762000"/>
            <a:chOff x="3552" y="1392"/>
            <a:chExt cx="1920" cy="480"/>
          </a:xfrm>
        </p:grpSpPr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499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56" name="Rectangle 56"/>
            <p:cNvSpPr>
              <a:spLocks noChangeArrowheads="1"/>
            </p:cNvSpPr>
            <p:nvPr/>
          </p:nvSpPr>
          <p:spPr bwMode="auto">
            <a:xfrm>
              <a:off x="4032" y="1392"/>
              <a:ext cx="96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57" name="Rectangle 57"/>
            <p:cNvSpPr>
              <a:spLocks noChangeArrowheads="1"/>
            </p:cNvSpPr>
            <p:nvPr/>
          </p:nvSpPr>
          <p:spPr bwMode="auto">
            <a:xfrm>
              <a:off x="3552" y="1392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0" name="Rectangle 60"/>
            <p:cNvSpPr>
              <a:spLocks noChangeArrowheads="1"/>
            </p:cNvSpPr>
            <p:nvPr/>
          </p:nvSpPr>
          <p:spPr bwMode="auto">
            <a:xfrm>
              <a:off x="4032" y="1392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graphicFrame>
        <p:nvGraphicFramePr>
          <p:cNvPr id="51227" name="Object 27"/>
          <p:cNvGraphicFramePr>
            <a:graphicFrameLocks noChangeAspect="1"/>
          </p:cNvGraphicFramePr>
          <p:nvPr/>
        </p:nvGraphicFramePr>
        <p:xfrm>
          <a:off x="6870700" y="2667000"/>
          <a:ext cx="30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0" y="2667000"/>
                        <a:ext cx="3063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5486400" y="4191000"/>
            <a:ext cx="3048000" cy="762000"/>
            <a:chOff x="3552" y="2544"/>
            <a:chExt cx="1920" cy="480"/>
          </a:xfrm>
        </p:grpSpPr>
        <p:sp>
          <p:nvSpPr>
            <p:cNvPr id="51305" name="Rectangle 105"/>
            <p:cNvSpPr>
              <a:spLocks noChangeArrowheads="1"/>
            </p:cNvSpPr>
            <p:nvPr/>
          </p:nvSpPr>
          <p:spPr bwMode="auto">
            <a:xfrm>
              <a:off x="499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6" name="Rectangle 106"/>
            <p:cNvSpPr>
              <a:spLocks noChangeArrowheads="1"/>
            </p:cNvSpPr>
            <p:nvPr/>
          </p:nvSpPr>
          <p:spPr bwMode="auto">
            <a:xfrm>
              <a:off x="4032" y="2544"/>
              <a:ext cx="96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7" name="Rectangle 107"/>
            <p:cNvSpPr>
              <a:spLocks noChangeArrowheads="1"/>
            </p:cNvSpPr>
            <p:nvPr/>
          </p:nvSpPr>
          <p:spPr bwMode="auto">
            <a:xfrm>
              <a:off x="355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8" name="Rectangle 108"/>
            <p:cNvSpPr>
              <a:spLocks noChangeArrowheads="1"/>
            </p:cNvSpPr>
            <p:nvPr/>
          </p:nvSpPr>
          <p:spPr bwMode="auto">
            <a:xfrm>
              <a:off x="403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9" name="Rectangle 109"/>
            <p:cNvSpPr>
              <a:spLocks noChangeArrowheads="1"/>
            </p:cNvSpPr>
            <p:nvPr/>
          </p:nvSpPr>
          <p:spPr bwMode="auto">
            <a:xfrm>
              <a:off x="499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0" name="Rectangle 110"/>
            <p:cNvSpPr>
              <a:spLocks noChangeArrowheads="1"/>
            </p:cNvSpPr>
            <p:nvPr/>
          </p:nvSpPr>
          <p:spPr bwMode="auto">
            <a:xfrm>
              <a:off x="355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1" name="Rectangle 111"/>
            <p:cNvSpPr>
              <a:spLocks noChangeArrowheads="1"/>
            </p:cNvSpPr>
            <p:nvPr/>
          </p:nvSpPr>
          <p:spPr bwMode="auto">
            <a:xfrm>
              <a:off x="403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2" name="Rectangle 112"/>
            <p:cNvSpPr>
              <a:spLocks noChangeArrowheads="1"/>
            </p:cNvSpPr>
            <p:nvPr/>
          </p:nvSpPr>
          <p:spPr bwMode="auto">
            <a:xfrm>
              <a:off x="451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sp>
        <p:nvSpPr>
          <p:cNvPr id="51313" name="Text Box 113"/>
          <p:cNvSpPr txBox="1">
            <a:spLocks noChangeArrowheads="1"/>
          </p:cNvSpPr>
          <p:nvPr/>
        </p:nvSpPr>
        <p:spPr bwMode="auto">
          <a:xfrm>
            <a:off x="152400" y="3489325"/>
            <a:ext cx="4876800" cy="708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         và tô màu 6 phần , </a:t>
            </a:r>
          </a:p>
        </p:txBody>
      </p: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228600" y="4267200"/>
            <a:ext cx="4876800" cy="609600"/>
            <a:chOff x="2688" y="3504"/>
            <a:chExt cx="3072" cy="384"/>
          </a:xfrm>
        </p:grpSpPr>
        <p:graphicFrame>
          <p:nvGraphicFramePr>
            <p:cNvPr id="1030" name="Object 38"/>
            <p:cNvGraphicFramePr>
              <a:graphicFrameLocks noChangeAspect="1"/>
            </p:cNvGraphicFramePr>
            <p:nvPr/>
          </p:nvGraphicFramePr>
          <p:xfrm>
            <a:off x="3696" y="3504"/>
            <a:ext cx="19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10" imgW="152334" imgH="393529" progId="Equation.3">
                    <p:embed/>
                  </p:oleObj>
                </mc:Choice>
                <mc:Fallback>
                  <p:oleObj name="Equation" r:id="rId10" imgW="152334" imgH="393529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504"/>
                          <a:ext cx="197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4" name="Text Box 114"/>
            <p:cNvSpPr txBox="1">
              <a:spLocks noChangeArrowheads="1"/>
            </p:cNvSpPr>
            <p:nvPr/>
          </p:nvSpPr>
          <p:spPr bwMode="auto">
            <a:xfrm>
              <a:off x="2688" y="3552"/>
              <a:ext cx="3072" cy="2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tức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là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tô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màu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b</a:t>
              </a:r>
              <a:r>
                <a:rPr lang="vi-VN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giấy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.</a:t>
              </a:r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5486400" y="4191000"/>
            <a:ext cx="3048000" cy="762000"/>
            <a:chOff x="3552" y="2544"/>
            <a:chExt cx="1920" cy="480"/>
          </a:xfrm>
        </p:grpSpPr>
        <p:sp>
          <p:nvSpPr>
            <p:cNvPr id="51265" name="Rectangle 65"/>
            <p:cNvSpPr>
              <a:spLocks noChangeArrowheads="1"/>
            </p:cNvSpPr>
            <p:nvPr/>
          </p:nvSpPr>
          <p:spPr bwMode="auto">
            <a:xfrm>
              <a:off x="499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6" name="Rectangle 66"/>
            <p:cNvSpPr>
              <a:spLocks noChangeArrowheads="1"/>
            </p:cNvSpPr>
            <p:nvPr/>
          </p:nvSpPr>
          <p:spPr bwMode="auto">
            <a:xfrm>
              <a:off x="4032" y="2544"/>
              <a:ext cx="96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7" name="Rectangle 67"/>
            <p:cNvSpPr>
              <a:spLocks noChangeArrowheads="1"/>
            </p:cNvSpPr>
            <p:nvPr/>
          </p:nvSpPr>
          <p:spPr bwMode="auto">
            <a:xfrm>
              <a:off x="3552" y="2544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8" name="Rectangle 68"/>
            <p:cNvSpPr>
              <a:spLocks noChangeArrowheads="1"/>
            </p:cNvSpPr>
            <p:nvPr/>
          </p:nvSpPr>
          <p:spPr bwMode="auto">
            <a:xfrm>
              <a:off x="4032" y="2544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77" name="Rectangle 77"/>
            <p:cNvSpPr>
              <a:spLocks noChangeArrowheads="1"/>
            </p:cNvSpPr>
            <p:nvPr/>
          </p:nvSpPr>
          <p:spPr bwMode="auto">
            <a:xfrm>
              <a:off x="4992" y="2544"/>
              <a:ext cx="2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79" name="Rectangle 79"/>
            <p:cNvSpPr>
              <a:spLocks noChangeArrowheads="1"/>
            </p:cNvSpPr>
            <p:nvPr/>
          </p:nvSpPr>
          <p:spPr bwMode="auto">
            <a:xfrm>
              <a:off x="355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80" name="Rectangle 80"/>
            <p:cNvSpPr>
              <a:spLocks noChangeArrowheads="1"/>
            </p:cNvSpPr>
            <p:nvPr/>
          </p:nvSpPr>
          <p:spPr bwMode="auto">
            <a:xfrm>
              <a:off x="403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81" name="Rectangle 81"/>
            <p:cNvSpPr>
              <a:spLocks noChangeArrowheads="1"/>
            </p:cNvSpPr>
            <p:nvPr/>
          </p:nvSpPr>
          <p:spPr bwMode="auto">
            <a:xfrm>
              <a:off x="451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grpSp>
        <p:nvGrpSpPr>
          <p:cNvPr id="9" name="Group 125"/>
          <p:cNvGrpSpPr>
            <a:grpSpLocks/>
          </p:cNvGrpSpPr>
          <p:nvPr/>
        </p:nvGrpSpPr>
        <p:grpSpPr bwMode="auto">
          <a:xfrm>
            <a:off x="7938" y="5562600"/>
            <a:ext cx="2354262" cy="838200"/>
            <a:chOff x="192" y="3504"/>
            <a:chExt cx="1483" cy="528"/>
          </a:xfrm>
        </p:grpSpPr>
        <p:graphicFrame>
          <p:nvGraphicFramePr>
            <p:cNvPr id="1028" name="Object 54"/>
            <p:cNvGraphicFramePr>
              <a:graphicFrameLocks noChangeAspect="1"/>
            </p:cNvGraphicFramePr>
            <p:nvPr/>
          </p:nvGraphicFramePr>
          <p:xfrm>
            <a:off x="1488" y="3552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11" imgW="152334" imgH="393529" progId="Equation.3">
                    <p:embed/>
                  </p:oleObj>
                </mc:Choice>
                <mc:Fallback>
                  <p:oleObj name="Equation" r:id="rId11" imgW="152334" imgH="393529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552"/>
                          <a:ext cx="187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60" name="Group 124"/>
            <p:cNvGrpSpPr>
              <a:grpSpLocks/>
            </p:cNvGrpSpPr>
            <p:nvPr/>
          </p:nvGrpSpPr>
          <p:grpSpPr bwMode="auto">
            <a:xfrm>
              <a:off x="192" y="3504"/>
              <a:ext cx="1205" cy="528"/>
              <a:chOff x="192" y="3504"/>
              <a:chExt cx="1205" cy="528"/>
            </a:xfrm>
          </p:grpSpPr>
          <p:sp>
            <p:nvSpPr>
              <p:cNvPr id="51322" name="Text Box 122"/>
              <p:cNvSpPr txBox="1">
                <a:spLocks noChangeArrowheads="1"/>
              </p:cNvSpPr>
              <p:nvPr/>
            </p:nvSpPr>
            <p:spPr bwMode="auto">
              <a:xfrm>
                <a:off x="192" y="3600"/>
                <a:ext cx="96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Nh</a:t>
                </a:r>
                <a:r>
                  <a:rPr lang="vi-VN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ư</a:t>
                </a: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 vậy :          </a:t>
                </a:r>
              </a:p>
            </p:txBody>
          </p:sp>
          <p:graphicFrame>
            <p:nvGraphicFramePr>
              <p:cNvPr id="1029" name="Object 123"/>
              <p:cNvGraphicFramePr>
                <a:graphicFrameLocks noChangeAspect="1"/>
              </p:cNvGraphicFramePr>
              <p:nvPr/>
            </p:nvGraphicFramePr>
            <p:xfrm>
              <a:off x="1024" y="3504"/>
              <a:ext cx="373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9" name="Equation" r:id="rId12" imgW="266469" imgH="393359" progId="Equation.3">
                      <p:embed/>
                    </p:oleObj>
                  </mc:Choice>
                  <mc:Fallback>
                    <p:oleObj name="Equation" r:id="rId12" imgW="266469" imgH="393359" progId="Equation.3">
                      <p:embed/>
                      <p:pic>
                        <p:nvPicPr>
                          <p:cNvPr id="0" name="Object 1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4" y="3504"/>
                            <a:ext cx="373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8889 L 3.33333E-6 0.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34 L 3.33333E-6 -0.1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9 L 3.33333E-6 -0.08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3333 L 3.33333E-6 0.044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5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/>
      <p:bldP spid="51222" grpId="0"/>
      <p:bldP spid="51231" grpId="0"/>
      <p:bldP spid="51208" grpId="0"/>
      <p:bldP spid="51289" grpId="0" animBg="1"/>
      <p:bldP spid="51289" grpId="1" animBg="1"/>
      <p:bldP spid="51289" grpId="2" animBg="1"/>
      <p:bldP spid="51290" grpId="0" animBg="1"/>
      <p:bldP spid="51290" grpId="1" animBg="1"/>
      <p:bldP spid="51290" grpId="2" animBg="1"/>
      <p:bldP spid="51297" grpId="0"/>
      <p:bldP spid="51234" grpId="0"/>
      <p:bldP spid="51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52400" y="3460750"/>
            <a:ext cx="8686800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Từ nhận xét này, có thể nêu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chất c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bản của phân số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sau 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52400" y="41465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nhân cả tử số và mẫu số của một phân số với cùng một số tự nhiên khác 0 thì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3535363"/>
            <a:ext cx="18415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52400" y="52133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cả tử số và mẫu số của một phân số cùng chia hết cho một số tự nhiên khác 0 thì sau khi chia ta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04800" y="2667000"/>
            <a:ext cx="1981200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Nhận xét :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871788" y="2590800"/>
            <a:ext cx="1624012" cy="685800"/>
            <a:chOff x="1473" y="912"/>
            <a:chExt cx="1023" cy="432"/>
          </a:xfrm>
        </p:grpSpPr>
        <p:graphicFrame>
          <p:nvGraphicFramePr>
            <p:cNvPr id="2055" name="Object 15"/>
            <p:cNvGraphicFramePr>
              <a:graphicFrameLocks noChangeAspect="1"/>
            </p:cNvGraphicFramePr>
            <p:nvPr/>
          </p:nvGraphicFramePr>
          <p:xfrm>
            <a:off x="1473" y="912"/>
            <a:ext cx="29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3" imgW="266469" imgH="393359" progId="Equation.3">
                    <p:embed/>
                  </p:oleObj>
                </mc:Choice>
                <mc:Fallback>
                  <p:oleObj name="Equation" r:id="rId3" imgW="266469" imgH="393359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3" y="912"/>
                          <a:ext cx="294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16"/>
            <p:cNvGraphicFramePr>
              <a:graphicFrameLocks noChangeAspect="1"/>
            </p:cNvGraphicFramePr>
            <p:nvPr/>
          </p:nvGraphicFramePr>
          <p:xfrm>
            <a:off x="1814" y="912"/>
            <a:ext cx="50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5" imgW="457002" imgH="393529" progId="Equation.3">
                    <p:embed/>
                  </p:oleObj>
                </mc:Choice>
                <mc:Fallback>
                  <p:oleObj name="Equation" r:id="rId5" imgW="457002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4" y="912"/>
                          <a:ext cx="504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17"/>
            <p:cNvGraphicFramePr>
              <a:graphicFrameLocks noChangeAspect="1"/>
            </p:cNvGraphicFramePr>
            <p:nvPr/>
          </p:nvGraphicFramePr>
          <p:xfrm>
            <a:off x="2328" y="912"/>
            <a:ext cx="16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7" imgW="152334" imgH="393529" progId="Equation.3">
                    <p:embed/>
                  </p:oleObj>
                </mc:Choice>
                <mc:Fallback>
                  <p:oleObj name="Equation" r:id="rId7" imgW="152334" imgH="393529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912"/>
                          <a:ext cx="168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15000" y="2590800"/>
            <a:ext cx="1624013" cy="685800"/>
            <a:chOff x="3729" y="912"/>
            <a:chExt cx="1023" cy="432"/>
          </a:xfrm>
        </p:grpSpPr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3729" y="912"/>
            <a:ext cx="29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9" imgW="266469" imgH="393359" progId="Equation.3">
                    <p:embed/>
                  </p:oleObj>
                </mc:Choice>
                <mc:Fallback>
                  <p:oleObj name="Equation" r:id="rId9" imgW="266469" imgH="393359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9" y="912"/>
                          <a:ext cx="294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9"/>
            <p:cNvGraphicFramePr>
              <a:graphicFrameLocks noChangeAspect="1"/>
            </p:cNvGraphicFramePr>
            <p:nvPr/>
          </p:nvGraphicFramePr>
          <p:xfrm>
            <a:off x="4084" y="912"/>
            <a:ext cx="4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11" imgW="431613" imgH="393529" progId="Equation.3">
                    <p:embed/>
                  </p:oleObj>
                </mc:Choice>
                <mc:Fallback>
                  <p:oleObj name="Equation" r:id="rId11" imgW="431613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4" y="912"/>
                          <a:ext cx="476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20"/>
            <p:cNvGraphicFramePr>
              <a:graphicFrameLocks noChangeAspect="1"/>
            </p:cNvGraphicFramePr>
            <p:nvPr/>
          </p:nvGraphicFramePr>
          <p:xfrm>
            <a:off x="4584" y="912"/>
            <a:ext cx="16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13" imgW="152334" imgH="393529" progId="Equation.3">
                    <p:embed/>
                  </p:oleObj>
                </mc:Choice>
                <mc:Fallback>
                  <p:oleObj name="Equation" r:id="rId13" imgW="152334" imgH="393529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4" y="912"/>
                          <a:ext cx="168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48768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52400" y="4130675"/>
            <a:ext cx="85344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nhân cả tử số và mẫu số của một phân số với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một số tự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nhiên khác 0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thì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52400" y="52133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cả tử số và mẫu số của một phân số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chia hết cho một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tự nhiên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A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khác 0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thì sau khi chia ta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228600" y="129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hai b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nh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nhau.</a:t>
            </a:r>
          </a:p>
        </p:txBody>
      </p:sp>
      <p:grpSp>
        <p:nvGrpSpPr>
          <p:cNvPr id="2073" name="Group 39"/>
          <p:cNvGrpSpPr>
            <a:grpSpLocks/>
          </p:cNvGrpSpPr>
          <p:nvPr/>
        </p:nvGrpSpPr>
        <p:grpSpPr bwMode="auto">
          <a:xfrm>
            <a:off x="990600" y="1676400"/>
            <a:ext cx="2354263" cy="838200"/>
            <a:chOff x="192" y="3504"/>
            <a:chExt cx="1483" cy="528"/>
          </a:xfrm>
        </p:grpSpPr>
        <p:graphicFrame>
          <p:nvGraphicFramePr>
            <p:cNvPr id="2050" name="Object 40"/>
            <p:cNvGraphicFramePr>
              <a:graphicFrameLocks noChangeAspect="1"/>
            </p:cNvGraphicFramePr>
            <p:nvPr/>
          </p:nvGraphicFramePr>
          <p:xfrm>
            <a:off x="1488" y="3552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15" imgW="152334" imgH="393529" progId="Equation.3">
                    <p:embed/>
                  </p:oleObj>
                </mc:Choice>
                <mc:Fallback>
                  <p:oleObj name="Equation" r:id="rId15" imgW="152334" imgH="393529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552"/>
                          <a:ext cx="187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74" name="Group 41"/>
            <p:cNvGrpSpPr>
              <a:grpSpLocks/>
            </p:cNvGrpSpPr>
            <p:nvPr/>
          </p:nvGrpSpPr>
          <p:grpSpPr bwMode="auto">
            <a:xfrm>
              <a:off x="192" y="3504"/>
              <a:ext cx="1205" cy="528"/>
              <a:chOff x="192" y="3504"/>
              <a:chExt cx="1205" cy="528"/>
            </a:xfrm>
          </p:grpSpPr>
          <p:sp>
            <p:nvSpPr>
              <p:cNvPr id="58410" name="Text Box 42"/>
              <p:cNvSpPr txBox="1">
                <a:spLocks noChangeArrowheads="1"/>
              </p:cNvSpPr>
              <p:nvPr/>
            </p:nvSpPr>
            <p:spPr bwMode="auto">
              <a:xfrm>
                <a:off x="192" y="3600"/>
                <a:ext cx="96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Nh</a:t>
                </a:r>
                <a:r>
                  <a:rPr lang="vi-V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ư</a:t>
                </a: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 vậy :          </a:t>
                </a:r>
              </a:p>
            </p:txBody>
          </p:sp>
          <p:graphicFrame>
            <p:nvGraphicFramePr>
              <p:cNvPr id="2051" name="Object 43"/>
              <p:cNvGraphicFramePr>
                <a:graphicFrameLocks noChangeAspect="1"/>
              </p:cNvGraphicFramePr>
              <p:nvPr/>
            </p:nvGraphicFramePr>
            <p:xfrm>
              <a:off x="1024" y="3504"/>
              <a:ext cx="373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3" name="Equation" r:id="rId17" imgW="266469" imgH="393359" progId="Equation.3">
                      <p:embed/>
                    </p:oleObj>
                  </mc:Choice>
                  <mc:Fallback>
                    <p:oleObj name="Equation" r:id="rId17" imgW="266469" imgH="393359" progId="Equation.3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4" y="3504"/>
                            <a:ext cx="373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/>
      <p:bldP spid="58376" grpId="0"/>
      <p:bldP spid="58378" grpId="0"/>
      <p:bldP spid="58389" grpId="0"/>
      <p:bldP spid="58392" grpId="0"/>
      <p:bldP spid="58393" grpId="0"/>
      <p:bldP spid="58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352800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2193925"/>
            <a:ext cx="4191000" cy="862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212725" y="2895600"/>
          <a:ext cx="10588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418918" imgH="393529" progId="Equation.3">
                  <p:embed/>
                </p:oleObj>
              </mc:Choice>
              <mc:Fallback>
                <p:oleObj name="Equation" r:id="rId3" imgW="418918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2895600"/>
                        <a:ext cx="10588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1316038" y="2895600"/>
          <a:ext cx="1155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457002" imgH="393529" progId="Equation.3">
                  <p:embed/>
                </p:oleObj>
              </mc:Choice>
              <mc:Fallback>
                <p:oleObj name="Equation" r:id="rId5" imgW="45700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2895600"/>
                        <a:ext cx="11557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3352800" y="2895600"/>
          <a:ext cx="6746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7" imgW="266469" imgH="393359" progId="Equation.3">
                  <p:embed/>
                </p:oleObj>
              </mc:Choice>
              <mc:Fallback>
                <p:oleObj name="Equation" r:id="rId7" imgW="266469" imgH="39335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6746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3900488" y="2895600"/>
          <a:ext cx="11557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9" imgW="457002" imgH="393529" progId="Equation.3">
                  <p:embed/>
                </p:oleObj>
              </mc:Choice>
              <mc:Fallback>
                <p:oleObj name="Equation" r:id="rId9" imgW="457002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2895600"/>
                        <a:ext cx="11557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6046788" y="2819400"/>
          <a:ext cx="6667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1" imgW="253890" imgH="393529" progId="Equation.3">
                  <p:embed/>
                </p:oleObj>
              </mc:Choice>
              <mc:Fallback>
                <p:oleObj name="Equation" r:id="rId11" imgW="253890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2819400"/>
                        <a:ext cx="6667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6672263" y="2819400"/>
          <a:ext cx="8651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3" imgW="330057" imgH="393529" progId="Equation.3">
                  <p:embed/>
                </p:oleObj>
              </mc:Choice>
              <mc:Fallback>
                <p:oleObj name="Equation" r:id="rId13" imgW="330057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2819400"/>
                        <a:ext cx="8651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514350" y="4038600"/>
          <a:ext cx="733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15" imgW="330057" imgH="393529" progId="Equation.3">
                  <p:embed/>
                </p:oleObj>
              </mc:Choice>
              <mc:Fallback>
                <p:oleObj name="Equation" r:id="rId15" imgW="330057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4038600"/>
                        <a:ext cx="7334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2509838" y="3962400"/>
          <a:ext cx="3857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962400"/>
                        <a:ext cx="385762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3276600" y="4038600"/>
          <a:ext cx="7683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9" imgW="342751" imgH="393529" progId="Equation.3">
                  <p:embed/>
                </p:oleObj>
              </mc:Choice>
              <mc:Fallback>
                <p:oleObj name="Equation" r:id="rId19" imgW="342751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38600"/>
                        <a:ext cx="7683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3962400" y="4038600"/>
          <a:ext cx="5984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21" imgW="266469" imgH="393359" progId="Equation.3">
                  <p:embed/>
                </p:oleObj>
              </mc:Choice>
              <mc:Fallback>
                <p:oleObj name="Equation" r:id="rId21" imgW="266469" imgH="39335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38600"/>
                        <a:ext cx="5984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5053013" y="4033838"/>
          <a:ext cx="36036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23" imgW="139639" imgH="431613" progId="Equation.3">
                  <p:embed/>
                </p:oleObj>
              </mc:Choice>
              <mc:Fallback>
                <p:oleObj name="Equation" r:id="rId23" imgW="139639" imgH="43161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033838"/>
                        <a:ext cx="36036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5953125" y="4038600"/>
          <a:ext cx="7429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25" imgW="342751" imgH="393529" progId="Equation.3">
                  <p:embed/>
                </p:oleObj>
              </mc:Choice>
              <mc:Fallback>
                <p:oleObj name="Equation" r:id="rId25" imgW="342751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4038600"/>
                        <a:ext cx="7429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6699250" y="4038600"/>
          <a:ext cx="10731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27" imgW="495085" imgH="393529" progId="Equation.3">
                  <p:embed/>
                </p:oleObj>
              </mc:Choice>
              <mc:Fallback>
                <p:oleObj name="Equation" r:id="rId27" imgW="495085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038600"/>
                        <a:ext cx="10731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5" name="Object 21"/>
          <p:cNvGraphicFramePr>
            <a:graphicFrameLocks noChangeAspect="1"/>
          </p:cNvGraphicFramePr>
          <p:nvPr/>
        </p:nvGraphicFramePr>
        <p:xfrm>
          <a:off x="304800" y="5068888"/>
          <a:ext cx="9683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29" imgW="418918" imgH="393529" progId="Equation.3">
                  <p:embed/>
                </p:oleObj>
              </mc:Choice>
              <mc:Fallback>
                <p:oleObj name="Equation" r:id="rId29" imgW="418918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8"/>
                        <a:ext cx="9683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1219200" y="5105400"/>
          <a:ext cx="3413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31" imgW="152334" imgH="393529" progId="Equation.3">
                  <p:embed/>
                </p:oleObj>
              </mc:Choice>
              <mc:Fallback>
                <p:oleObj name="Equation" r:id="rId31" imgW="15233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400"/>
                        <a:ext cx="3413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7" name="Object 23"/>
          <p:cNvGraphicFramePr>
            <a:graphicFrameLocks noChangeAspect="1"/>
          </p:cNvGraphicFramePr>
          <p:nvPr/>
        </p:nvGraphicFramePr>
        <p:xfrm>
          <a:off x="2560638" y="5145088"/>
          <a:ext cx="79216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33" imgW="342751" imgH="393529" progId="Equation.3">
                  <p:embed/>
                </p:oleObj>
              </mc:Choice>
              <mc:Fallback>
                <p:oleObj name="Equation" r:id="rId33" imgW="342751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5145088"/>
                        <a:ext cx="792162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8" name="Object 24"/>
          <p:cNvGraphicFramePr>
            <a:graphicFrameLocks noChangeAspect="1"/>
          </p:cNvGraphicFramePr>
          <p:nvPr/>
        </p:nvGraphicFramePr>
        <p:xfrm>
          <a:off x="3471863" y="5140325"/>
          <a:ext cx="3206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5" imgW="139639" imgH="431613" progId="Equation.3">
                  <p:embed/>
                </p:oleObj>
              </mc:Choice>
              <mc:Fallback>
                <p:oleObj name="Equation" r:id="rId35" imgW="139639" imgH="4316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140325"/>
                        <a:ext cx="3206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9" name="Object 25"/>
          <p:cNvGraphicFramePr>
            <a:graphicFrameLocks noChangeAspect="1"/>
          </p:cNvGraphicFramePr>
          <p:nvPr/>
        </p:nvGraphicFramePr>
        <p:xfrm>
          <a:off x="5113338" y="5068888"/>
          <a:ext cx="79216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37" imgW="342751" imgH="393529" progId="Equation.3">
                  <p:embed/>
                </p:oleObj>
              </mc:Choice>
              <mc:Fallback>
                <p:oleObj name="Equation" r:id="rId37" imgW="342751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8" y="5068888"/>
                        <a:ext cx="792162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0" name="Object 26"/>
          <p:cNvGraphicFramePr>
            <a:graphicFrameLocks noChangeAspect="1"/>
          </p:cNvGraphicFramePr>
          <p:nvPr/>
        </p:nvGraphicFramePr>
        <p:xfrm>
          <a:off x="7310438" y="5186363"/>
          <a:ext cx="6175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9" imgW="266469" imgH="393359" progId="Equation.3">
                  <p:embed/>
                </p:oleObj>
              </mc:Choice>
              <mc:Fallback>
                <p:oleObj name="Equation" r:id="rId39" imgW="266469" imgH="39335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5186363"/>
                        <a:ext cx="6175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1" name="Object 27"/>
          <p:cNvGraphicFramePr>
            <a:graphicFrameLocks noChangeAspect="1"/>
          </p:cNvGraphicFramePr>
          <p:nvPr/>
        </p:nvGraphicFramePr>
        <p:xfrm>
          <a:off x="8067675" y="5145088"/>
          <a:ext cx="4699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41" imgW="203112" imgH="393529" progId="Equation.3">
                  <p:embed/>
                </p:oleObj>
              </mc:Choice>
              <mc:Fallback>
                <p:oleObj name="Equation" r:id="rId41" imgW="203112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7675" y="5145088"/>
                        <a:ext cx="469900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2" name="Oval 28"/>
          <p:cNvSpPr>
            <a:spLocks noChangeArrowheads="1"/>
          </p:cNvSpPr>
          <p:nvPr/>
        </p:nvSpPr>
        <p:spPr bwMode="auto">
          <a:xfrm>
            <a:off x="152400" y="2209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7315200" y="29543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2133600" y="4191000"/>
            <a:ext cx="228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4495800" y="4114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4495800" y="4648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4724400" y="4267200"/>
            <a:ext cx="228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51054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73152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7620000" y="3048000"/>
            <a:ext cx="228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12954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3505200" y="5715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graphicFrame>
        <p:nvGraphicFramePr>
          <p:cNvPr id="77863" name="Object 39"/>
          <p:cNvGraphicFramePr>
            <a:graphicFrameLocks noChangeAspect="1"/>
          </p:cNvGraphicFramePr>
          <p:nvPr/>
        </p:nvGraphicFramePr>
        <p:xfrm>
          <a:off x="5964238" y="5029200"/>
          <a:ext cx="3524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43" imgW="152334" imgH="393529" progId="Equation.3">
                  <p:embed/>
                </p:oleObj>
              </mc:Choice>
              <mc:Fallback>
                <p:oleObj name="Equation" r:id="rId43" imgW="152334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5029200"/>
                        <a:ext cx="35242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59817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5" name="Rectangle 41"/>
          <p:cNvSpPr>
            <a:spLocks noChangeArrowheads="1"/>
          </p:cNvSpPr>
          <p:nvPr/>
        </p:nvSpPr>
        <p:spPr bwMode="auto">
          <a:xfrm>
            <a:off x="8153400" y="51641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25146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2514600" y="3505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2438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0" name="Rectangle 46"/>
          <p:cNvSpPr>
            <a:spLocks noChangeArrowheads="1"/>
          </p:cNvSpPr>
          <p:nvPr/>
        </p:nvSpPr>
        <p:spPr bwMode="auto">
          <a:xfrm>
            <a:off x="5181600" y="35639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>
            <a:off x="5105400" y="34115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8001000" y="2895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8001000" y="3429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>
            <a:off x="7924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8001000" y="4038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80010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7" name="Line 53"/>
          <p:cNvSpPr>
            <a:spLocks noChangeShapeType="1"/>
          </p:cNvSpPr>
          <p:nvPr/>
        </p:nvSpPr>
        <p:spPr bwMode="auto">
          <a:xfrm>
            <a:off x="79248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8" name="Line 54"/>
          <p:cNvSpPr>
            <a:spLocks noChangeShapeType="1"/>
          </p:cNvSpPr>
          <p:nvPr/>
        </p:nvSpPr>
        <p:spPr bwMode="auto">
          <a:xfrm>
            <a:off x="4038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9" name="Rectangle 55"/>
          <p:cNvSpPr>
            <a:spLocks noChangeArrowheads="1"/>
          </p:cNvSpPr>
          <p:nvPr/>
        </p:nvSpPr>
        <p:spPr bwMode="auto">
          <a:xfrm>
            <a:off x="2895600" y="3259138"/>
            <a:ext cx="228600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5638800" y="32766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8458200" y="3124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2895600" y="4267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5486400" y="4343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4" name="Rectangle 60"/>
          <p:cNvSpPr>
            <a:spLocks noChangeArrowheads="1"/>
          </p:cNvSpPr>
          <p:nvPr/>
        </p:nvSpPr>
        <p:spPr bwMode="auto">
          <a:xfrm>
            <a:off x="8382000" y="4267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1638300" y="5410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3962400" y="5486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6324600" y="5410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8610600" y="5486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graphicFrame>
        <p:nvGraphicFramePr>
          <p:cNvPr id="77889" name="Object 65"/>
          <p:cNvGraphicFramePr>
            <a:graphicFrameLocks noChangeAspect="1"/>
          </p:cNvGraphicFramePr>
          <p:nvPr/>
        </p:nvGraphicFramePr>
        <p:xfrm>
          <a:off x="1295400" y="4027488"/>
          <a:ext cx="5984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45" imgW="266469" imgH="393359" progId="Equation.3">
                  <p:embed/>
                </p:oleObj>
              </mc:Choice>
              <mc:Fallback>
                <p:oleObj name="Equation" r:id="rId45" imgW="266469" imgH="39335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27488"/>
                        <a:ext cx="59848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0351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1828800" y="410368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91" name="Rectangle 67"/>
          <p:cNvSpPr>
            <a:spLocks noChangeArrowheads="1"/>
          </p:cNvSpPr>
          <p:nvPr/>
        </p:nvSpPr>
        <p:spPr bwMode="auto">
          <a:xfrm>
            <a:off x="1828800" y="456088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92" name="Line 68"/>
          <p:cNvSpPr>
            <a:spLocks noChangeShapeType="1"/>
          </p:cNvSpPr>
          <p:nvPr/>
        </p:nvSpPr>
        <p:spPr bwMode="auto">
          <a:xfrm>
            <a:off x="1371600" y="4484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>
            <a:off x="25146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2514600" y="3505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5181600" y="35639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</a:t>
            </a:r>
          </a:p>
        </p:txBody>
      </p:sp>
      <p:sp>
        <p:nvSpPr>
          <p:cNvPr id="77903" name="Rectangle 79"/>
          <p:cNvSpPr>
            <a:spLocks noChangeArrowheads="1"/>
          </p:cNvSpPr>
          <p:nvPr/>
        </p:nvSpPr>
        <p:spPr bwMode="auto">
          <a:xfrm>
            <a:off x="8001000" y="2895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12</a:t>
            </a:r>
          </a:p>
        </p:txBody>
      </p:sp>
      <p:sp>
        <p:nvSpPr>
          <p:cNvPr id="77904" name="Rectangle 80"/>
          <p:cNvSpPr>
            <a:spLocks noChangeArrowheads="1"/>
          </p:cNvSpPr>
          <p:nvPr/>
        </p:nvSpPr>
        <p:spPr bwMode="auto">
          <a:xfrm>
            <a:off x="8001000" y="3411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32</a:t>
            </a:r>
          </a:p>
        </p:txBody>
      </p:sp>
      <p:sp>
        <p:nvSpPr>
          <p:cNvPr id="77905" name="Rectangle 81"/>
          <p:cNvSpPr>
            <a:spLocks noChangeArrowheads="1"/>
          </p:cNvSpPr>
          <p:nvPr/>
        </p:nvSpPr>
        <p:spPr bwMode="auto">
          <a:xfrm>
            <a:off x="73152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77906" name="Rectangle 82"/>
          <p:cNvSpPr>
            <a:spLocks noChangeArrowheads="1"/>
          </p:cNvSpPr>
          <p:nvPr/>
        </p:nvSpPr>
        <p:spPr bwMode="auto">
          <a:xfrm>
            <a:off x="1828800" y="40973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77907" name="Rectangle 83"/>
          <p:cNvSpPr>
            <a:spLocks noChangeArrowheads="1"/>
          </p:cNvSpPr>
          <p:nvPr/>
        </p:nvSpPr>
        <p:spPr bwMode="auto">
          <a:xfrm>
            <a:off x="18288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77908" name="Rectangle 84"/>
          <p:cNvSpPr>
            <a:spLocks noChangeArrowheads="1"/>
          </p:cNvSpPr>
          <p:nvPr/>
        </p:nvSpPr>
        <p:spPr bwMode="auto">
          <a:xfrm>
            <a:off x="73152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77909" name="Rectangle 85"/>
          <p:cNvSpPr>
            <a:spLocks noChangeArrowheads="1"/>
          </p:cNvSpPr>
          <p:nvPr/>
        </p:nvSpPr>
        <p:spPr bwMode="auto">
          <a:xfrm>
            <a:off x="8001000" y="4038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80010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12954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59817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8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20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8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4" dur="20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20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6" dur="20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2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8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1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4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2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7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8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0" dur="5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3" dur="5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6" dur="5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9" dur="5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2" dur="5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5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8" dur="5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1" dur="5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4" dur="5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0" dur="5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3" dur="5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6" dur="5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2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7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4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7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2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5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1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4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7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0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3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6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9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2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5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8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1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4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 nodeType="clickPar">
                      <p:stCondLst>
                        <p:cond delay="indefinite"/>
                      </p:stCondLst>
                      <p:childTnLst>
                        <p:par>
                          <p:cTn id="4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9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2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7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0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3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6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9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2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5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8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3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6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9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2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5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8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1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4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7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0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3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6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9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 nodeType="clickPar">
                      <p:stCondLst>
                        <p:cond delay="indefinite"/>
                      </p:stCondLst>
                      <p:childTnLst>
                        <p:par>
                          <p:cTn id="5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4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7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 nodeType="clickPar">
                      <p:stCondLst>
                        <p:cond delay="indefinite"/>
                      </p:stCondLst>
                      <p:childTnLst>
                        <p:par>
                          <p:cTn id="5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2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5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8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1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4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7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0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3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 nodeType="clickPar">
                      <p:stCondLst>
                        <p:cond delay="indefinite"/>
                      </p:stCondLst>
                      <p:childTnLst>
                        <p:par>
                          <p:cTn id="5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8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1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4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7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0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3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6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9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1" dur="5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5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8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0" dur="5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style.۽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4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9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2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 nodeType="clickPar">
                      <p:stCondLst>
                        <p:cond delay="indefinite"/>
                      </p:stCondLst>
                      <p:childTnLst>
                        <p:par>
                          <p:cTn id="6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6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9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2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5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8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1" dur="2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4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7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0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3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6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9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2" dur="2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5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8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1" dur="2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4" dur="20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7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0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3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6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9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2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5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8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1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4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7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0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3" dur="2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6" dur="2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9" dur="2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2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5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8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1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4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7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0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3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6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9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2" dur="20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5" dur="20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8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1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2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4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7" dur="20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0" dur="20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3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6" dur="20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9" dur="20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2" dur="20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5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8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1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4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7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0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3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4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6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7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9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2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5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8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1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2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4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7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0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3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presetID="2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6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7" presetID="2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9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30" grpId="0"/>
      <p:bldP spid="77853" grpId="0" animBg="1"/>
      <p:bldP spid="77853" grpId="1" animBg="1"/>
      <p:bldP spid="77853" grpId="2" animBg="1"/>
      <p:bldP spid="77853" grpId="3" animBg="1"/>
      <p:bldP spid="77854" grpId="0"/>
      <p:bldP spid="77854" grpId="1"/>
      <p:bldP spid="77854" grpId="2"/>
      <p:bldP spid="77855" grpId="0" animBg="1"/>
      <p:bldP spid="77855" grpId="1" animBg="1"/>
      <p:bldP spid="77855" grpId="2" animBg="1"/>
      <p:bldP spid="77856" grpId="0" animBg="1"/>
      <p:bldP spid="77856" grpId="1" animBg="1"/>
      <p:bldP spid="77856" grpId="2" animBg="1"/>
      <p:bldP spid="77857" grpId="0"/>
      <p:bldP spid="77857" grpId="1"/>
      <p:bldP spid="77858" grpId="0" animBg="1"/>
      <p:bldP spid="77858" grpId="1" animBg="1"/>
      <p:bldP spid="77858" grpId="2" animBg="1"/>
      <p:bldP spid="77859" grpId="0" animBg="1"/>
      <p:bldP spid="77859" grpId="1" animBg="1"/>
      <p:bldP spid="77859" grpId="2" animBg="1"/>
      <p:bldP spid="77859" grpId="3" animBg="1"/>
      <p:bldP spid="77860" grpId="0"/>
      <p:bldP spid="77860" grpId="1"/>
      <p:bldP spid="77860" grpId="2"/>
      <p:bldP spid="77861" grpId="0" animBg="1"/>
      <p:bldP spid="77861" grpId="1" animBg="1"/>
      <p:bldP spid="77861" grpId="2" animBg="1"/>
      <p:bldP spid="77861" grpId="3" animBg="1"/>
      <p:bldP spid="77862" grpId="0" animBg="1"/>
      <p:bldP spid="77862" grpId="1" animBg="1"/>
      <p:bldP spid="77862" grpId="2" animBg="1"/>
      <p:bldP spid="77864" grpId="0" animBg="1"/>
      <p:bldP spid="77864" grpId="1" animBg="1"/>
      <p:bldP spid="77864" grpId="2" animBg="1"/>
      <p:bldP spid="77864" grpId="3" animBg="1"/>
      <p:bldP spid="77865" grpId="0" animBg="1"/>
      <p:bldP spid="77865" grpId="1" animBg="1"/>
      <p:bldP spid="77865" grpId="2" animBg="1"/>
      <p:bldP spid="77866" grpId="0" animBg="1"/>
      <p:bldP spid="77866" grpId="1" animBg="1"/>
      <p:bldP spid="77867" grpId="0" animBg="1"/>
      <p:bldP spid="77867" grpId="1" animBg="1"/>
      <p:bldP spid="77869" grpId="0" animBg="1"/>
      <p:bldP spid="77869" grpId="1" animBg="1"/>
      <p:bldP spid="77869" grpId="2" animBg="1"/>
      <p:bldP spid="77869" grpId="3" animBg="1"/>
      <p:bldP spid="77870" grpId="0" animBg="1"/>
      <p:bldP spid="77870" grpId="1" animBg="1"/>
      <p:bldP spid="77870" grpId="2" animBg="1"/>
      <p:bldP spid="77870" grpId="3" animBg="1"/>
      <p:bldP spid="77872" grpId="0" animBg="1"/>
      <p:bldP spid="77872" grpId="1" animBg="1"/>
      <p:bldP spid="77872" grpId="2" animBg="1"/>
      <p:bldP spid="77872" grpId="3" animBg="1"/>
      <p:bldP spid="77873" grpId="0" animBg="1"/>
      <p:bldP spid="77873" grpId="1" animBg="1"/>
      <p:bldP spid="77873" grpId="2" animBg="1"/>
      <p:bldP spid="77873" grpId="3" animBg="1"/>
      <p:bldP spid="77875" grpId="0" animBg="1"/>
      <p:bldP spid="77875" grpId="1" animBg="1"/>
      <p:bldP spid="77875" grpId="2" animBg="1"/>
      <p:bldP spid="77875" grpId="3" animBg="1"/>
      <p:bldP spid="77876" grpId="0" animBg="1"/>
      <p:bldP spid="77876" grpId="1" animBg="1"/>
      <p:bldP spid="77876" grpId="2" animBg="1"/>
      <p:bldP spid="77876" grpId="3" animBg="1"/>
      <p:bldP spid="77879" grpId="0" animBg="1"/>
      <p:bldP spid="77879" grpId="1" animBg="1"/>
      <p:bldP spid="77880" grpId="0" animBg="1"/>
      <p:bldP spid="77880" grpId="1" animBg="1"/>
      <p:bldP spid="77880" grpId="2" animBg="1"/>
      <p:bldP spid="77881" grpId="0" animBg="1"/>
      <p:bldP spid="77881" grpId="1" animBg="1"/>
      <p:bldP spid="77881" grpId="2" animBg="1"/>
      <p:bldP spid="77882" grpId="0" animBg="1"/>
      <p:bldP spid="77882" grpId="1" animBg="1"/>
      <p:bldP spid="77883" grpId="0" animBg="1"/>
      <p:bldP spid="77883" grpId="1" animBg="1"/>
      <p:bldP spid="77884" grpId="0" animBg="1"/>
      <p:bldP spid="77884" grpId="1" animBg="1"/>
      <p:bldP spid="77885" grpId="0" animBg="1"/>
      <p:bldP spid="77885" grpId="1" animBg="1"/>
      <p:bldP spid="77885" grpId="2" animBg="1"/>
      <p:bldP spid="77886" grpId="0" animBg="1"/>
      <p:bldP spid="77886" grpId="1" animBg="1"/>
      <p:bldP spid="77887" grpId="0" animBg="1"/>
      <p:bldP spid="77887" grpId="1" animBg="1"/>
      <p:bldP spid="77888" grpId="0" animBg="1"/>
      <p:bldP spid="77888" grpId="1" animBg="1"/>
      <p:bldP spid="77890" grpId="0" animBg="1"/>
      <p:bldP spid="77890" grpId="1" animBg="1"/>
      <p:bldP spid="77890" grpId="2" animBg="1"/>
      <p:bldP spid="77890" grpId="3" animBg="1"/>
      <p:bldP spid="77891" grpId="0" animBg="1"/>
      <p:bldP spid="77891" grpId="1" animBg="1"/>
      <p:bldP spid="77891" grpId="2" animBg="1"/>
      <p:bldP spid="77891" grpId="3" animBg="1"/>
      <p:bldP spid="77893" grpId="0" animBg="1"/>
      <p:bldP spid="77893" grpId="1" animBg="1"/>
      <p:bldP spid="77893" grpId="2" animBg="1"/>
      <p:bldP spid="77894" grpId="0" animBg="1"/>
      <p:bldP spid="77894" grpId="1" animBg="1"/>
      <p:bldP spid="77894" grpId="2" animBg="1"/>
      <p:bldP spid="77894" grpId="3" animBg="1"/>
      <p:bldP spid="77895" grpId="0" animBg="1"/>
      <p:bldP spid="77895" grpId="1" animBg="1"/>
      <p:bldP spid="77895" grpId="2" animBg="1"/>
      <p:bldP spid="77895" grpId="3" animBg="1"/>
      <p:bldP spid="77901" grpId="0" animBg="1"/>
      <p:bldP spid="77901" grpId="1" animBg="1"/>
      <p:bldP spid="77901" grpId="2" animBg="1"/>
      <p:bldP spid="77901" grpId="3" animBg="1"/>
      <p:bldP spid="77902" grpId="0" animBg="1"/>
      <p:bldP spid="77902" grpId="1" animBg="1"/>
      <p:bldP spid="77902" grpId="2" animBg="1"/>
      <p:bldP spid="77902" grpId="3" animBg="1"/>
      <p:bldP spid="77903" grpId="0" animBg="1"/>
      <p:bldP spid="77903" grpId="1" animBg="1"/>
      <p:bldP spid="77903" grpId="2" animBg="1"/>
      <p:bldP spid="77903" grpId="3" animBg="1"/>
      <p:bldP spid="77904" grpId="0" animBg="1"/>
      <p:bldP spid="77904" grpId="1" animBg="1"/>
      <p:bldP spid="77904" grpId="2" animBg="1"/>
      <p:bldP spid="77904" grpId="3" animBg="1"/>
      <p:bldP spid="77905" grpId="0" animBg="1"/>
      <p:bldP spid="77905" grpId="1" animBg="1"/>
      <p:bldP spid="77905" grpId="2" animBg="1"/>
      <p:bldP spid="77905" grpId="3" animBg="1"/>
      <p:bldP spid="77906" grpId="0" animBg="1"/>
      <p:bldP spid="77906" grpId="1" animBg="1"/>
      <p:bldP spid="77906" grpId="2" animBg="1"/>
      <p:bldP spid="77906" grpId="3" animBg="1"/>
      <p:bldP spid="77907" grpId="0" animBg="1"/>
      <p:bldP spid="77907" grpId="1" animBg="1"/>
      <p:bldP spid="77907" grpId="2" animBg="1"/>
      <p:bldP spid="77907" grpId="3" animBg="1"/>
      <p:bldP spid="77908" grpId="0" animBg="1"/>
      <p:bldP spid="77908" grpId="1" animBg="1"/>
      <p:bldP spid="77908" grpId="2" animBg="1"/>
      <p:bldP spid="77908" grpId="3" animBg="1"/>
      <p:bldP spid="77909" grpId="0" animBg="1"/>
      <p:bldP spid="77909" grpId="1" animBg="1"/>
      <p:bldP spid="77909" grpId="2" animBg="1"/>
      <p:bldP spid="77909" grpId="3" animBg="1"/>
      <p:bldP spid="77910" grpId="0" animBg="1"/>
      <p:bldP spid="77910" grpId="1" animBg="1"/>
      <p:bldP spid="77910" grpId="2" animBg="1"/>
      <p:bldP spid="77910" grpId="3" animBg="1"/>
      <p:bldP spid="77913" grpId="0" animBg="1"/>
      <p:bldP spid="77913" grpId="1" animBg="1"/>
      <p:bldP spid="77913" grpId="2" animBg="1"/>
      <p:bldP spid="77913" grpId="3" animBg="1"/>
      <p:bldP spid="77913" grpId="4" animBg="1"/>
      <p:bldP spid="77914" grpId="0" animBg="1"/>
      <p:bldP spid="77914" grpId="1" animBg="1"/>
      <p:bldP spid="77914" grpId="2" animBg="1"/>
      <p:bldP spid="77914" grpId="3" animBg="1"/>
      <p:bldP spid="77914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04800" y="3124200"/>
            <a:ext cx="41910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18 : 3 và (18 x 4) : (3 x 4)  ; 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953000" y="3124200"/>
            <a:ext cx="36576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81 :  9 và (81: 3) : (9 : 3)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28600" y="5867400"/>
            <a:ext cx="8915400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 xét: Nếu nhân (hoặc chia) số bị chia và số chia với (cho) cùng một số tự nhiên khác 0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thì giá trị của th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ươ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không thay 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ổi.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09600" y="2514600"/>
            <a:ext cx="3733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rồi so sánh kết quả:</a:t>
            </a:r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152400" y="25495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609600" y="1981200"/>
            <a:ext cx="4495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152400" y="19970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352800" y="1600200"/>
            <a:ext cx="24384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81000" y="5410200"/>
            <a:ext cx="41910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18 : 3  = (18 x 4) : (3 x 4)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228600" y="4038600"/>
            <a:ext cx="39624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 (18 x 4) : (3 x 4 ) = 72 : 12  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33400" y="3581400"/>
            <a:ext cx="3505200" cy="1284288"/>
            <a:chOff x="336" y="2544"/>
            <a:chExt cx="2208" cy="809"/>
          </a:xfrm>
        </p:grpSpPr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336" y="2544"/>
              <a:ext cx="1008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1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18 : 3 = 6 </a:t>
              </a:r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536" y="3120"/>
              <a:ext cx="1008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1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= 6 </a:t>
              </a:r>
            </a:p>
          </p:txBody>
        </p:sp>
      </p:grp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4876800" y="3581400"/>
            <a:ext cx="16002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81 : 9 = 9 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4572000" y="4038600"/>
            <a:ext cx="39624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 (81 : 3) : (9 : 3 ) = 27 : 3  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781800" y="4495800"/>
            <a:ext cx="16002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= 9 </a:t>
            </a: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4648200" y="5410200"/>
            <a:ext cx="36576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81 :  9  = (81: 3) : (9 : 3)</a:t>
            </a:r>
          </a:p>
        </p:txBody>
      </p:sp>
      <p:sp>
        <p:nvSpPr>
          <p:cNvPr id="60461" name="Text Box 45"/>
          <p:cNvSpPr txBox="1">
            <a:spLocks noChangeArrowheads="1"/>
          </p:cNvSpPr>
          <p:nvPr/>
        </p:nvSpPr>
        <p:spPr bwMode="auto">
          <a:xfrm>
            <a:off x="228600" y="5883275"/>
            <a:ext cx="8915400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 xét: Nếu nhân (hoặc chia) số bị chia và số chia với (cho) </a:t>
            </a:r>
            <a:r>
              <a:rPr lang="en-US" sz="1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một số tự nhiên khác 0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thì giá trị của th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ươ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không thay 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ổi.</a:t>
            </a:r>
          </a:p>
        </p:txBody>
      </p:sp>
      <p:sp>
        <p:nvSpPr>
          <p:cNvPr id="60469" name="Text Box 53"/>
          <p:cNvSpPr txBox="1">
            <a:spLocks noChangeArrowheads="1"/>
          </p:cNvSpPr>
          <p:nvPr/>
        </p:nvSpPr>
        <p:spPr bwMode="auto">
          <a:xfrm>
            <a:off x="1447800" y="4953000"/>
            <a:ext cx="2590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So sánh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6 = 6</a:t>
            </a:r>
          </a:p>
        </p:txBody>
      </p:sp>
      <p:sp>
        <p:nvSpPr>
          <p:cNvPr id="60470" name="Text Box 54"/>
          <p:cNvSpPr txBox="1">
            <a:spLocks noChangeArrowheads="1"/>
          </p:cNvSpPr>
          <p:nvPr/>
        </p:nvSpPr>
        <p:spPr bwMode="auto">
          <a:xfrm>
            <a:off x="5715000" y="4876800"/>
            <a:ext cx="27432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So sánh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9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32" grpId="0"/>
      <p:bldP spid="60433" grpId="0"/>
      <p:bldP spid="60437" grpId="0"/>
      <p:bldP spid="60438" grpId="0" animBg="1"/>
      <p:bldP spid="60453" grpId="0"/>
      <p:bldP spid="60461" grpId="0"/>
      <p:bldP spid="60469" grpId="0"/>
      <p:bldP spid="604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28600" y="5029200"/>
          <a:ext cx="161766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495085" imgH="393529" progId="Equation.3">
                  <p:embed/>
                </p:oleObj>
              </mc:Choice>
              <mc:Fallback>
                <p:oleObj name="Equation" r:id="rId3" imgW="495085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1617663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3352800" y="1600200"/>
            <a:ext cx="24384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09600" y="2895600"/>
            <a:ext cx="3733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rồi so sánh kết quả:</a:t>
            </a:r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152400" y="29305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609600" y="2193925"/>
            <a:ext cx="4495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152400" y="2209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1524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685800" y="3505200"/>
            <a:ext cx="4495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graphicFrame>
        <p:nvGraphicFramePr>
          <p:cNvPr id="61469" name="Object 29"/>
          <p:cNvGraphicFramePr>
            <a:graphicFrameLocks noChangeAspect="1"/>
          </p:cNvGraphicFramePr>
          <p:nvPr/>
        </p:nvGraphicFramePr>
        <p:xfrm>
          <a:off x="4408488" y="4953000"/>
          <a:ext cx="1325562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406048" imgH="393359" progId="Equation.3">
                  <p:embed/>
                </p:oleObj>
              </mc:Choice>
              <mc:Fallback>
                <p:oleObj name="Equation" r:id="rId5" imgW="406048" imgH="39335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4953000"/>
                        <a:ext cx="1325562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012950" y="5029200"/>
          <a:ext cx="7874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330057" imgH="431613" progId="Equation.3">
                  <p:embed/>
                </p:oleObj>
              </mc:Choice>
              <mc:Fallback>
                <p:oleObj name="Equation" r:id="rId7" imgW="330057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5029200"/>
                        <a:ext cx="78740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2063750" y="56388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81" name="Object 41"/>
          <p:cNvGraphicFramePr>
            <a:graphicFrameLocks noChangeAspect="1"/>
          </p:cNvGraphicFramePr>
          <p:nvPr/>
        </p:nvGraphicFramePr>
        <p:xfrm>
          <a:off x="5867400" y="4953000"/>
          <a:ext cx="7874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330057" imgH="393529" progId="Equation.3">
                  <p:embed/>
                </p:oleObj>
              </mc:Choice>
              <mc:Fallback>
                <p:oleObj name="Equation" r:id="rId9" imgW="330057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53000"/>
                        <a:ext cx="7874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5910263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85" name="Object 45"/>
          <p:cNvGraphicFramePr>
            <a:graphicFrameLocks noChangeAspect="1"/>
          </p:cNvGraphicFramePr>
          <p:nvPr/>
        </p:nvGraphicFramePr>
        <p:xfrm>
          <a:off x="8142288" y="4978400"/>
          <a:ext cx="5445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228501" imgH="393529" progId="Equation.3">
                  <p:embed/>
                </p:oleObj>
              </mc:Choice>
              <mc:Fallback>
                <p:oleObj name="Equation" r:id="rId11" imgW="228501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2288" y="4978400"/>
                        <a:ext cx="54451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8229600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6799263" y="55626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91" name="Object 51"/>
          <p:cNvGraphicFramePr>
            <a:graphicFrameLocks noChangeAspect="1"/>
          </p:cNvGraphicFramePr>
          <p:nvPr/>
        </p:nvGraphicFramePr>
        <p:xfrm>
          <a:off x="6705600" y="4876800"/>
          <a:ext cx="6873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266469" imgH="431425" progId="Equation.3">
                  <p:embed/>
                </p:oleObj>
              </mc:Choice>
              <mc:Fallback>
                <p:oleObj name="Equation" r:id="rId13" imgW="266469" imgH="431425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68738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2" name="Object 52"/>
          <p:cNvGraphicFramePr>
            <a:graphicFrameLocks noChangeAspect="1"/>
          </p:cNvGraphicFramePr>
          <p:nvPr/>
        </p:nvGraphicFramePr>
        <p:xfrm>
          <a:off x="3168650" y="5029200"/>
          <a:ext cx="3333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139639" imgH="393529" progId="Equation.3">
                  <p:embed/>
                </p:oleObj>
              </mc:Choice>
              <mc:Fallback>
                <p:oleObj name="Equation" r:id="rId15" imgW="139639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5029200"/>
                        <a:ext cx="3333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3130550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2046288" y="56388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3113088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61496" name="Rectangle 56"/>
          <p:cNvSpPr>
            <a:spLocks noChangeArrowheads="1"/>
          </p:cNvSpPr>
          <p:nvPr/>
        </p:nvSpPr>
        <p:spPr bwMode="auto">
          <a:xfrm>
            <a:off x="5910263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6781800" y="55626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8207375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12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79488" y="5773738"/>
            <a:ext cx="1066800" cy="474662"/>
            <a:chOff x="576" y="3888"/>
            <a:chExt cx="672" cy="299"/>
          </a:xfrm>
        </p:grpSpPr>
        <p:sp>
          <p:nvSpPr>
            <p:cNvPr id="61518" name="Arc 78"/>
            <p:cNvSpPr>
              <a:spLocks/>
            </p:cNvSpPr>
            <p:nvPr/>
          </p:nvSpPr>
          <p:spPr bwMode="auto">
            <a:xfrm rot="14763094" flipH="1">
              <a:off x="727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0" name="Line 80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 rot="-478598">
            <a:off x="2198688" y="5743575"/>
            <a:ext cx="1066800" cy="474663"/>
            <a:chOff x="576" y="3888"/>
            <a:chExt cx="672" cy="299"/>
          </a:xfrm>
        </p:grpSpPr>
        <p:sp>
          <p:nvSpPr>
            <p:cNvPr id="61523" name="Arc 83"/>
            <p:cNvSpPr>
              <a:spLocks/>
            </p:cNvSpPr>
            <p:nvPr/>
          </p:nvSpPr>
          <p:spPr bwMode="auto">
            <a:xfrm rot="14763094" flipH="1">
              <a:off x="727" y="3735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4" name="Line 84"/>
            <p:cNvSpPr>
              <a:spLocks noChangeShapeType="1"/>
            </p:cNvSpPr>
            <p:nvPr/>
          </p:nvSpPr>
          <p:spPr bwMode="auto">
            <a:xfrm flipV="1">
              <a:off x="1198" y="3983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 rot="10344474" flipH="1">
            <a:off x="1055688" y="4846638"/>
            <a:ext cx="1066800" cy="474662"/>
            <a:chOff x="576" y="3888"/>
            <a:chExt cx="672" cy="299"/>
          </a:xfrm>
        </p:grpSpPr>
        <p:sp>
          <p:nvSpPr>
            <p:cNvPr id="61526" name="Arc 86"/>
            <p:cNvSpPr>
              <a:spLocks/>
            </p:cNvSpPr>
            <p:nvPr/>
          </p:nvSpPr>
          <p:spPr bwMode="auto">
            <a:xfrm rot="14763094" flipH="1">
              <a:off x="725" y="3739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7" name="Line 87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 rot="10344474" flipH="1">
            <a:off x="2209800" y="4706938"/>
            <a:ext cx="1066800" cy="474662"/>
            <a:chOff x="576" y="3888"/>
            <a:chExt cx="672" cy="299"/>
          </a:xfrm>
        </p:grpSpPr>
        <p:sp>
          <p:nvSpPr>
            <p:cNvPr id="61529" name="Arc 89"/>
            <p:cNvSpPr>
              <a:spLocks/>
            </p:cNvSpPr>
            <p:nvPr/>
          </p:nvSpPr>
          <p:spPr bwMode="auto">
            <a:xfrm rot="14763094" flipH="1">
              <a:off x="725" y="3739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30" name="Line 90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1284288" y="49355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2" name="Rectangle 92"/>
          <p:cNvSpPr>
            <a:spLocks noChangeArrowheads="1"/>
          </p:cNvSpPr>
          <p:nvPr/>
        </p:nvSpPr>
        <p:spPr bwMode="auto">
          <a:xfrm>
            <a:off x="1208088" y="60023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3" name="Rectangle 93"/>
          <p:cNvSpPr>
            <a:spLocks noChangeArrowheads="1"/>
          </p:cNvSpPr>
          <p:nvPr/>
        </p:nvSpPr>
        <p:spPr bwMode="auto">
          <a:xfrm>
            <a:off x="2427288" y="59896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4" name="Rectangle 94"/>
          <p:cNvSpPr>
            <a:spLocks noChangeArrowheads="1"/>
          </p:cNvSpPr>
          <p:nvPr/>
        </p:nvSpPr>
        <p:spPr bwMode="auto">
          <a:xfrm>
            <a:off x="2427288" y="48466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 rot="365312">
            <a:off x="5029200" y="5638800"/>
            <a:ext cx="1066800" cy="474663"/>
            <a:chOff x="576" y="3888"/>
            <a:chExt cx="672" cy="299"/>
          </a:xfrm>
        </p:grpSpPr>
        <p:sp>
          <p:nvSpPr>
            <p:cNvPr id="61536" name="Arc 96"/>
            <p:cNvSpPr>
              <a:spLocks/>
            </p:cNvSpPr>
            <p:nvPr/>
          </p:nvSpPr>
          <p:spPr bwMode="auto">
            <a:xfrm rot="14763094" flipH="1">
              <a:off x="727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37" name="Line 97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 rot="10709786" flipH="1">
            <a:off x="4953000" y="4645025"/>
            <a:ext cx="1216025" cy="533400"/>
            <a:chOff x="576" y="3888"/>
            <a:chExt cx="672" cy="299"/>
          </a:xfrm>
        </p:grpSpPr>
        <p:sp>
          <p:nvSpPr>
            <p:cNvPr id="61539" name="Arc 99"/>
            <p:cNvSpPr>
              <a:spLocks/>
            </p:cNvSpPr>
            <p:nvPr/>
          </p:nvSpPr>
          <p:spPr bwMode="auto">
            <a:xfrm rot="14763094" flipH="1">
              <a:off x="725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40" name="Line 100"/>
            <p:cNvSpPr>
              <a:spLocks noChangeShapeType="1"/>
            </p:cNvSpPr>
            <p:nvPr/>
          </p:nvSpPr>
          <p:spPr bwMode="auto">
            <a:xfrm flipV="1">
              <a:off x="1197" y="398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41" name="Rectangle 101"/>
          <p:cNvSpPr>
            <a:spLocks noChangeArrowheads="1"/>
          </p:cNvSpPr>
          <p:nvPr/>
        </p:nvSpPr>
        <p:spPr bwMode="auto">
          <a:xfrm rot="337055">
            <a:off x="5322888" y="47831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2</a:t>
            </a:r>
          </a:p>
        </p:txBody>
      </p: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4894263" y="4165600"/>
            <a:ext cx="3294062" cy="1549400"/>
            <a:chOff x="3055" y="2594"/>
            <a:chExt cx="2075" cy="976"/>
          </a:xfrm>
        </p:grpSpPr>
        <p:sp>
          <p:nvSpPr>
            <p:cNvPr id="61547" name="Arc 107"/>
            <p:cNvSpPr>
              <a:spLocks/>
            </p:cNvSpPr>
            <p:nvPr/>
          </p:nvSpPr>
          <p:spPr bwMode="auto">
            <a:xfrm rot="39129214">
              <a:off x="3557" y="2092"/>
              <a:ext cx="976" cy="1980"/>
            </a:xfrm>
            <a:custGeom>
              <a:avLst/>
              <a:gdLst>
                <a:gd name="G0" fmla="+- 8845 0 0"/>
                <a:gd name="G1" fmla="+- 21600 0 0"/>
                <a:gd name="G2" fmla="+- 21600 0 0"/>
                <a:gd name="T0" fmla="*/ 0 w 30445"/>
                <a:gd name="T1" fmla="*/ 1894 h 31690"/>
                <a:gd name="T2" fmla="*/ 27944 w 30445"/>
                <a:gd name="T3" fmla="*/ 31690 h 31690"/>
                <a:gd name="T4" fmla="*/ 8845 w 30445"/>
                <a:gd name="T5" fmla="*/ 21600 h 3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45" h="31690" fill="none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5116"/>
                    <a:pt x="29586" y="28580"/>
                    <a:pt x="27943" y="31689"/>
                  </a:cubicBezTo>
                </a:path>
                <a:path w="30445" h="31690" stroke="0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5116"/>
                    <a:pt x="29586" y="28580"/>
                    <a:pt x="27943" y="31689"/>
                  </a:cubicBezTo>
                  <a:lnTo>
                    <a:pt x="884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48" name="Line 108"/>
            <p:cNvSpPr>
              <a:spLocks noChangeShapeType="1"/>
            </p:cNvSpPr>
            <p:nvPr/>
          </p:nvSpPr>
          <p:spPr bwMode="auto">
            <a:xfrm rot="10344474" flipH="1" flipV="1">
              <a:off x="4992" y="2976"/>
              <a:ext cx="138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49" name="Rectangle 109"/>
          <p:cNvSpPr>
            <a:spLocks noChangeArrowheads="1"/>
          </p:cNvSpPr>
          <p:nvPr/>
        </p:nvSpPr>
        <p:spPr bwMode="auto">
          <a:xfrm rot="-2067649">
            <a:off x="7620000" y="56388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x4</a:t>
            </a:r>
          </a:p>
        </p:txBody>
      </p:sp>
      <p:sp>
        <p:nvSpPr>
          <p:cNvPr id="61550" name="Rectangle 110"/>
          <p:cNvSpPr>
            <a:spLocks noChangeArrowheads="1"/>
          </p:cNvSpPr>
          <p:nvPr/>
        </p:nvSpPr>
        <p:spPr bwMode="auto">
          <a:xfrm rot="2223392">
            <a:off x="7597775" y="4759325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  <a:r>
              <a:rPr lang="en-US" sz="16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 rot="337055">
            <a:off x="5486400" y="57912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2</a:t>
            </a:r>
          </a:p>
        </p:txBody>
      </p: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4876800" y="4572000"/>
            <a:ext cx="2109788" cy="852488"/>
            <a:chOff x="3121" y="1584"/>
            <a:chExt cx="1329" cy="537"/>
          </a:xfrm>
        </p:grpSpPr>
        <p:sp>
          <p:nvSpPr>
            <p:cNvPr id="61564" name="Arc 124"/>
            <p:cNvSpPr>
              <a:spLocks/>
            </p:cNvSpPr>
            <p:nvPr/>
          </p:nvSpPr>
          <p:spPr bwMode="auto">
            <a:xfrm rot="60441522">
              <a:off x="3472" y="1233"/>
              <a:ext cx="537" cy="1239"/>
            </a:xfrm>
            <a:custGeom>
              <a:avLst/>
              <a:gdLst>
                <a:gd name="G0" fmla="+- 8224 0 0"/>
                <a:gd name="G1" fmla="+- 21600 0 0"/>
                <a:gd name="G2" fmla="+- 21600 0 0"/>
                <a:gd name="T0" fmla="*/ 0 w 29824"/>
                <a:gd name="T1" fmla="*/ 1627 h 33815"/>
                <a:gd name="T2" fmla="*/ 26039 w 29824"/>
                <a:gd name="T3" fmla="*/ 33815 h 33815"/>
                <a:gd name="T4" fmla="*/ 8224 w 29824"/>
                <a:gd name="T5" fmla="*/ 21600 h 3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824" h="33815" fill="none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960"/>
                    <a:pt x="28504" y="30218"/>
                    <a:pt x="26038" y="33814"/>
                  </a:cubicBezTo>
                </a:path>
                <a:path w="29824" h="33815" stroke="0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960"/>
                    <a:pt x="28504" y="30218"/>
                    <a:pt x="26038" y="33814"/>
                  </a:cubicBezTo>
                  <a:lnTo>
                    <a:pt x="822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65" name="Line 125"/>
            <p:cNvSpPr>
              <a:spLocks noChangeShapeType="1"/>
            </p:cNvSpPr>
            <p:nvPr/>
          </p:nvSpPr>
          <p:spPr bwMode="auto">
            <a:xfrm rot="10709786" flipH="1" flipV="1">
              <a:off x="4368" y="1824"/>
              <a:ext cx="8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70" name="Rectangle 130"/>
          <p:cNvSpPr>
            <a:spLocks noChangeArrowheads="1"/>
          </p:cNvSpPr>
          <p:nvPr/>
        </p:nvSpPr>
        <p:spPr bwMode="auto">
          <a:xfrm rot="1015651">
            <a:off x="6400800" y="49530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3</a:t>
            </a:r>
          </a:p>
        </p:txBody>
      </p:sp>
      <p:grpSp>
        <p:nvGrpSpPr>
          <p:cNvPr id="10" name="Group 145"/>
          <p:cNvGrpSpPr>
            <a:grpSpLocks/>
          </p:cNvGrpSpPr>
          <p:nvPr/>
        </p:nvGrpSpPr>
        <p:grpSpPr bwMode="auto">
          <a:xfrm>
            <a:off x="4953000" y="5562600"/>
            <a:ext cx="1878013" cy="762000"/>
            <a:chOff x="3137" y="3792"/>
            <a:chExt cx="1265" cy="480"/>
          </a:xfrm>
        </p:grpSpPr>
        <p:sp>
          <p:nvSpPr>
            <p:cNvPr id="61581" name="Arc 141"/>
            <p:cNvSpPr>
              <a:spLocks/>
            </p:cNvSpPr>
            <p:nvPr/>
          </p:nvSpPr>
          <p:spPr bwMode="auto">
            <a:xfrm rot="4128527" flipV="1">
              <a:off x="3497" y="3432"/>
              <a:ext cx="480" cy="1200"/>
            </a:xfrm>
            <a:custGeom>
              <a:avLst/>
              <a:gdLst>
                <a:gd name="G0" fmla="+- 8224 0 0"/>
                <a:gd name="G1" fmla="+- 21600 0 0"/>
                <a:gd name="G2" fmla="+- 21600 0 0"/>
                <a:gd name="T0" fmla="*/ 0 w 29824"/>
                <a:gd name="T1" fmla="*/ 1627 h 32751"/>
                <a:gd name="T2" fmla="*/ 26723 w 29824"/>
                <a:gd name="T3" fmla="*/ 32751 h 32751"/>
                <a:gd name="T4" fmla="*/ 8224 w 29824"/>
                <a:gd name="T5" fmla="*/ 21600 h 32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824" h="32751" fill="none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529"/>
                    <a:pt x="28751" y="29385"/>
                    <a:pt x="26723" y="32751"/>
                  </a:cubicBezTo>
                </a:path>
                <a:path w="29824" h="32751" stroke="0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529"/>
                    <a:pt x="28751" y="29385"/>
                    <a:pt x="26723" y="32751"/>
                  </a:cubicBezTo>
                  <a:lnTo>
                    <a:pt x="822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82" name="Line 142"/>
            <p:cNvSpPr>
              <a:spLocks noChangeShapeType="1"/>
            </p:cNvSpPr>
            <p:nvPr/>
          </p:nvSpPr>
          <p:spPr bwMode="auto">
            <a:xfrm rot="10660264" flipH="1">
              <a:off x="4320" y="3984"/>
              <a:ext cx="82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86" name="Rectangle 146"/>
          <p:cNvSpPr>
            <a:spLocks noChangeArrowheads="1"/>
          </p:cNvSpPr>
          <p:nvPr/>
        </p:nvSpPr>
        <p:spPr bwMode="auto">
          <a:xfrm rot="-2165590">
            <a:off x="6172200" y="5826125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3</a:t>
            </a:r>
          </a:p>
        </p:txBody>
      </p:sp>
      <p:grpSp>
        <p:nvGrpSpPr>
          <p:cNvPr id="11" name="Group 151"/>
          <p:cNvGrpSpPr>
            <a:grpSpLocks/>
          </p:cNvGrpSpPr>
          <p:nvPr/>
        </p:nvGrpSpPr>
        <p:grpSpPr bwMode="auto">
          <a:xfrm>
            <a:off x="4953000" y="5102225"/>
            <a:ext cx="3308350" cy="1450975"/>
            <a:chOff x="3089" y="3229"/>
            <a:chExt cx="2084" cy="914"/>
          </a:xfrm>
        </p:grpSpPr>
        <p:sp>
          <p:nvSpPr>
            <p:cNvPr id="61589" name="Arc 149"/>
            <p:cNvSpPr>
              <a:spLocks/>
            </p:cNvSpPr>
            <p:nvPr/>
          </p:nvSpPr>
          <p:spPr bwMode="auto">
            <a:xfrm rot="3744324" flipV="1">
              <a:off x="3617" y="2701"/>
              <a:ext cx="914" cy="1970"/>
            </a:xfrm>
            <a:custGeom>
              <a:avLst/>
              <a:gdLst>
                <a:gd name="G0" fmla="+- 8845 0 0"/>
                <a:gd name="G1" fmla="+- 21600 0 0"/>
                <a:gd name="G2" fmla="+- 21600 0 0"/>
                <a:gd name="T0" fmla="*/ 0 w 30445"/>
                <a:gd name="T1" fmla="*/ 1894 h 29231"/>
                <a:gd name="T2" fmla="*/ 29052 w 30445"/>
                <a:gd name="T3" fmla="*/ 29231 h 29231"/>
                <a:gd name="T4" fmla="*/ 8845 w 30445"/>
                <a:gd name="T5" fmla="*/ 21600 h 29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45" h="29231" fill="none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4206"/>
                    <a:pt x="29973" y="26792"/>
                    <a:pt x="29052" y="29231"/>
                  </a:cubicBezTo>
                </a:path>
                <a:path w="30445" h="29231" stroke="0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4206"/>
                    <a:pt x="29973" y="26792"/>
                    <a:pt x="29052" y="29231"/>
                  </a:cubicBezTo>
                  <a:lnTo>
                    <a:pt x="884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90" name="Line 150"/>
            <p:cNvSpPr>
              <a:spLocks noChangeShapeType="1"/>
            </p:cNvSpPr>
            <p:nvPr/>
          </p:nvSpPr>
          <p:spPr bwMode="auto">
            <a:xfrm rot="11255526" flipH="1">
              <a:off x="5035" y="3551"/>
              <a:ext cx="13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6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6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2000"/>
                                        <p:tgtEl>
                                          <p:spTgt spid="6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2000"/>
                                        <p:tgtEl>
                                          <p:spTgt spid="6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6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67" grpId="0" animBg="1"/>
      <p:bldP spid="61468" grpId="0"/>
      <p:bldP spid="61473" grpId="0" animBg="1"/>
      <p:bldP spid="61482" grpId="0" animBg="1"/>
      <p:bldP spid="61486" grpId="0" animBg="1"/>
      <p:bldP spid="61487" grpId="0" animBg="1"/>
      <p:bldP spid="61493" grpId="0" animBg="1"/>
      <p:bldP spid="61494" grpId="0" animBg="1"/>
      <p:bldP spid="61495" grpId="0" animBg="1"/>
      <p:bldP spid="61496" grpId="0" animBg="1"/>
      <p:bldP spid="61497" grpId="0" animBg="1"/>
      <p:bldP spid="61498" grpId="0" animBg="1"/>
      <p:bldP spid="61531" grpId="0" animBg="1"/>
      <p:bldP spid="61532" grpId="0" animBg="1"/>
      <p:bldP spid="61533" grpId="0" animBg="1"/>
      <p:bldP spid="61534" grpId="0" animBg="1"/>
      <p:bldP spid="61541" grpId="0" animBg="1"/>
      <p:bldP spid="61549" grpId="0" animBg="1"/>
      <p:bldP spid="61550" grpId="0" animBg="1"/>
      <p:bldP spid="61559" grpId="0" animBg="1"/>
      <p:bldP spid="61570" grpId="0" animBg="1"/>
      <p:bldP spid="615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5" descr="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-152400" y="3306763"/>
            <a:ext cx="1841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0" y="838200"/>
            <a:ext cx="335280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743200" y="762000"/>
            <a:ext cx="43434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828800" y="2514600"/>
            <a:ext cx="5943600" cy="1016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nhân cả tử số và mẫu số của một phân số với </a:t>
            </a:r>
            <a:r>
              <a:rPr lang="en-US" sz="2000" b="1" i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cùng một số tự nhiên khác 0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thì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một phân số bằng phân số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905000" y="3841750"/>
            <a:ext cx="5715000" cy="13239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cả tử số và mẫu số của một phân số </a:t>
            </a:r>
            <a:r>
              <a:rPr lang="en-US" sz="2000" b="1" i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cùng chia hết cho một số tự nhiên khác 0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thì sau khi chia ta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một phân số bằng phân số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52400" y="-3048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1" grpId="0" animBg="1"/>
      <p:bldP spid="717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-152400" y="3306763"/>
            <a:ext cx="18415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pic>
        <p:nvPicPr>
          <p:cNvPr id="9222" name="Picture 10" descr="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667000" y="228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DẶN DÒ: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981200" y="3505200"/>
            <a:ext cx="4724400" cy="1570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Học thuộc tính chất phân số. Nắm chắc tính chất 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ể vận dụng vào bài tiếp theo “Rút gọn phân số”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Về nhà hoàn thành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1542</TotalTime>
  <Words>892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55 PHO CHUA BOC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PROBOOK</cp:lastModifiedBy>
  <cp:revision>148</cp:revision>
  <dcterms:created xsi:type="dcterms:W3CDTF">1980-12-27T01:08:19Z</dcterms:created>
  <dcterms:modified xsi:type="dcterms:W3CDTF">2021-01-28T02:27:23Z</dcterms:modified>
</cp:coreProperties>
</file>